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279" r:id="rId3"/>
    <p:sldId id="280" r:id="rId4"/>
    <p:sldId id="277" r:id="rId5"/>
    <p:sldId id="276" r:id="rId6"/>
    <p:sldId id="275" r:id="rId7"/>
    <p:sldId id="260" r:id="rId8"/>
    <p:sldId id="269" r:id="rId9"/>
    <p:sldId id="268" r:id="rId10"/>
    <p:sldId id="271" r:id="rId11"/>
    <p:sldId id="273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F1DD8-B1F6-4573-81ED-BF4FE2EEB6A3}">
          <p14:sldIdLst>
            <p14:sldId id="278"/>
            <p14:sldId id="279"/>
            <p14:sldId id="280"/>
            <p14:sldId id="277"/>
            <p14:sldId id="276"/>
            <p14:sldId id="275"/>
            <p14:sldId id="260"/>
          </p14:sldIdLst>
        </p14:section>
        <p14:section name="Untitled Section" id="{6ABDD879-D289-4183-84A1-A527CB5783B2}">
          <p14:sldIdLst>
            <p14:sldId id="269"/>
            <p14:sldId id="268"/>
            <p14:sldId id="271"/>
            <p14:sldId id="273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F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07" autoAdjust="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66E6F-B4A1-4D89-BB0D-5FDF799EB3EF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D323B-ED14-48AB-938E-06074EE53A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3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D323B-ED14-48AB-938E-06074EE53A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54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D323B-ED14-48AB-938E-06074EE53A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4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D323B-ED14-48AB-938E-06074EE53A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5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mailto:jahanarabegum4481@gmai.com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381000" y="59436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81000" y="59436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jahanarabegum4481@gmai.com</a:t>
            </a:r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1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88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ahanarabegum4481@gmai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-381000"/>
            <a:ext cx="8153400" cy="6172200"/>
          </a:xfrm>
        </p:spPr>
        <p:txBody>
          <a:bodyPr>
            <a:no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6600" dirty="0" smtClean="0">
                <a:latin typeface="NikoshBAN" pitchFamily="2" charset="0"/>
                <a:cs typeface="NikoshBAN" pitchFamily="2" charset="0"/>
              </a:rPr>
            </a:br>
            <a:r>
              <a:rPr lang="bn-BD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            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28956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1600" cy="670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28600"/>
            <a:ext cx="82296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IN" sz="8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          </a:t>
            </a:r>
          </a:p>
          <a:p>
            <a:endParaRPr lang="bn-IN" sz="8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8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</a:t>
            </a:r>
          </a:p>
          <a:p>
            <a:r>
              <a:rPr lang="bn-IN" sz="8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bn-IN" sz="8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8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000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0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60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29400" y="0"/>
            <a:ext cx="21563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139" y="4020803"/>
                <a:ext cx="84582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latin typeface="NikoshBAN" pitchFamily="2" charset="0"/>
                    <a:cs typeface="NikoshBAN" pitchFamily="2" charset="0"/>
                  </a:rPr>
                  <a:t>PQ</a:t>
                </a:r>
                <a:r>
                  <a:rPr lang="en-US" sz="4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4400" dirty="0">
                    <a:latin typeface="NikoshBAN" pitchFamily="2" charset="0"/>
                    <a:cs typeface="NikoshBAN" pitchFamily="2" charset="0"/>
                  </a:rPr>
                  <a:t>=   </a:t>
                </a:r>
                <a:r>
                  <a:rPr lang="en-US" sz="4400" b="1" dirty="0" smtClean="0">
                    <a:latin typeface="NikoshBAN" pitchFamily="2" charset="0"/>
                    <a:cs typeface="NikoshBAN" pitchFamily="2" charset="0"/>
                  </a:rPr>
                  <a:t>RS</a:t>
                </a:r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sz="4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400" b="1" dirty="0">
                    <a:latin typeface="NikoshBAN" pitchFamily="2" charset="0"/>
                    <a:cs typeface="NikoshBAN" pitchFamily="2" charset="0"/>
                  </a:rPr>
                  <a:t>P</a:t>
                </a:r>
                <a:r>
                  <a:rPr lang="en-US" sz="4400" b="1" dirty="0" smtClean="0">
                    <a:latin typeface="NikoshBAN" pitchFamily="2" charset="0"/>
                    <a:cs typeface="NikoshBAN" pitchFamily="2" charset="0"/>
                  </a:rPr>
                  <a:t>Q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/>
                        <a:ea typeface="Cambria Math"/>
                        <a:cs typeface="NikoshBAN" pitchFamily="2" charset="0"/>
                      </a:rPr>
                      <m:t>⊥</m:t>
                    </m:r>
                  </m:oMath>
                </a14:m>
                <a:r>
                  <a:rPr lang="en-US" sz="4400" b="1" dirty="0" smtClean="0">
                    <a:latin typeface="NikoshBAN" pitchFamily="2" charset="0"/>
                    <a:cs typeface="NikoshBAN" pitchFamily="2" charset="0"/>
                  </a:rPr>
                  <a:t> OM,    RS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/>
                        <a:ea typeface="Cambria Math"/>
                        <a:cs typeface="NikoshBAN" pitchFamily="2" charset="0"/>
                      </a:rPr>
                      <m:t>⊥</m:t>
                    </m:r>
                  </m:oMath>
                </a14:m>
                <a:r>
                  <a:rPr lang="en-US" sz="4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b="1" dirty="0" smtClean="0">
                    <a:latin typeface="NikoshBAN" pitchFamily="2" charset="0"/>
                    <a:cs typeface="NikoshBAN" pitchFamily="2" charset="0"/>
                  </a:rPr>
                  <a:t>ON</a:t>
                </a:r>
              </a:p>
              <a:p>
                <a:r>
                  <a:rPr lang="bn-BD" sz="4400" dirty="0">
                    <a:latin typeface="NikoshBAN" pitchFamily="2" charset="0"/>
                    <a:cs typeface="NikoshBAN" pitchFamily="2" charset="0"/>
                  </a:rPr>
                  <a:t>প্রমান </a:t>
                </a:r>
                <a:r>
                  <a:rPr lang="bn-BD" sz="4400" dirty="0" smtClean="0"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bn-IN" sz="4400" dirty="0" smtClean="0">
                    <a:latin typeface="NikoshBAN" pitchFamily="2" charset="0"/>
                    <a:cs typeface="NikoshBAN" pitchFamily="2" charset="0"/>
                  </a:rPr>
                  <a:t> যে </a:t>
                </a:r>
                <a:r>
                  <a:rPr lang="en-US" sz="4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b="1" dirty="0" smtClean="0">
                    <a:latin typeface="NikoshBAN" pitchFamily="2" charset="0"/>
                    <a:cs typeface="NikoshBAN" pitchFamily="2" charset="0"/>
                  </a:rPr>
                  <a:t>OM = ON </a:t>
                </a:r>
                <a:endParaRPr lang="en-US" sz="4400" b="1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4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9" y="4020803"/>
                <a:ext cx="8458200" cy="2800767"/>
              </a:xfrm>
              <a:prstGeom prst="rect">
                <a:avLst/>
              </a:prstGeom>
              <a:blipFill rotWithShape="1">
                <a:blip r:embed="rId2"/>
                <a:stretch>
                  <a:fillRect l="-2956" t="-4357" b="-9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 flipH="1">
            <a:off x="51933" y="12863"/>
            <a:ext cx="2057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 rot="16200000">
            <a:off x="2898395" y="418972"/>
            <a:ext cx="3434919" cy="4012748"/>
            <a:chOff x="4087736" y="1037803"/>
            <a:chExt cx="3434919" cy="4012748"/>
          </a:xfrm>
        </p:grpSpPr>
        <p:sp>
          <p:nvSpPr>
            <p:cNvPr id="6" name="Oval 5"/>
            <p:cNvSpPr/>
            <p:nvPr/>
          </p:nvSpPr>
          <p:spPr>
            <a:xfrm rot="10800000">
              <a:off x="4087736" y="1037803"/>
              <a:ext cx="3434919" cy="3482783"/>
            </a:xfrm>
            <a:prstGeom prst="ellipse">
              <a:avLst/>
            </a:prstGeom>
            <a:ln w="762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4596893" y="2899336"/>
              <a:ext cx="1210161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5927118" y="1522679"/>
              <a:ext cx="1077279" cy="132019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4599542" y="1522679"/>
              <a:ext cx="1277603" cy="129381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515773" y="2194420"/>
              <a:ext cx="852258" cy="584775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200" dirty="0"/>
                <a:t> </a:t>
              </a:r>
              <a:r>
                <a:rPr lang="en-US" sz="3200" dirty="0" smtClean="0"/>
                <a:t>o</a:t>
              </a:r>
              <a:endParaRPr lang="en-US" sz="3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85798" y="1168651"/>
              <a:ext cx="427489" cy="6463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P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71272" y="4404220"/>
              <a:ext cx="511101" cy="6463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Q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66438" y="4239572"/>
              <a:ext cx="609600" cy="64633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15383" y="1137959"/>
              <a:ext cx="422696" cy="769441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itchFamily="2" charset="0"/>
                  <a:cs typeface="NikoshBAN" pitchFamily="2" charset="0"/>
                </a:rPr>
                <a:t>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04397" y="2797534"/>
              <a:ext cx="333682" cy="461665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17508" y="2780956"/>
              <a:ext cx="271480" cy="461665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M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837724" y="2834211"/>
              <a:ext cx="113140" cy="13025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6960358" y="1610533"/>
              <a:ext cx="88078" cy="231432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4599542" y="1522679"/>
              <a:ext cx="70633" cy="252231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894294" y="2899336"/>
              <a:ext cx="1210161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927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0"/>
            <a:ext cx="9067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বাড়ির  কাজ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6560" y="2859613"/>
            <a:ext cx="86020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বৃত্তের ব্যাসই সবচেয়ে বড় জ্যা প্রমান কর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7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515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1066800"/>
            <a:ext cx="5105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ধ</a:t>
            </a:r>
            <a:endParaRPr lang="en-US" sz="8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ন্য</a:t>
            </a:r>
            <a:endParaRPr lang="en-US" sz="8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বা</a:t>
            </a:r>
            <a:endParaRPr lang="en-US" sz="8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দ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3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-4763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শিক্ষক</a:t>
            </a:r>
            <a:r>
              <a:rPr lang="en-US" sz="4400" dirty="0" smtClean="0"/>
              <a:t> </a:t>
            </a:r>
            <a:r>
              <a:rPr lang="en-US" sz="4400" dirty="0" err="1" smtClean="0"/>
              <a:t>পরিচিতি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04046"/>
            <a:ext cx="9144000" cy="43396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নামঃজাহানারা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শিক্ষক,বি.এস-সি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ইটাখোলা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দ্বীমূখী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ক্ষেতলাল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জয়পুরহাট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Mobail:01918394481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jahanarabegum4481@gmai.com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80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457200"/>
            <a:ext cx="594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7526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bn-IN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অষ্টম 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/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অধ্যায়ঃ দশম</a:t>
            </a:r>
          </a:p>
          <a:p>
            <a:pPr algn="ctr"/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বৃত্ত</a:t>
            </a:r>
            <a:r>
              <a:rPr lang="bn-IN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(উপপাদ্য ২) </a:t>
            </a:r>
            <a:endParaRPr lang="bn-BD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০মিনিট</a:t>
            </a:r>
          </a:p>
          <a:p>
            <a:pPr algn="ctr"/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তাং- </a:t>
            </a:r>
            <a:r>
              <a:rPr lang="bn-IN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০৯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/০</a:t>
            </a:r>
            <a:r>
              <a:rPr lang="bn-IN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/১</a:t>
            </a:r>
            <a:r>
              <a:rPr lang="bn-IN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bn-BD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ইং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6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1066800"/>
            <a:ext cx="4495800" cy="41673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711818" y="3014740"/>
            <a:ext cx="202369" cy="202332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711818" y="1064584"/>
            <a:ext cx="141845" cy="4169552"/>
            <a:chOff x="3724714" y="1064584"/>
            <a:chExt cx="141845" cy="4169552"/>
          </a:xfrm>
        </p:grpSpPr>
        <p:sp>
          <p:nvSpPr>
            <p:cNvPr id="9" name="Rectangle 8"/>
            <p:cNvSpPr/>
            <p:nvPr/>
          </p:nvSpPr>
          <p:spPr>
            <a:xfrm flipH="1">
              <a:off x="3789189" y="1064584"/>
              <a:ext cx="77370" cy="2051322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3724714" y="3115906"/>
              <a:ext cx="128953" cy="21182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476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61386" y="891643"/>
            <a:ext cx="5105400" cy="4800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4" idx="4"/>
          </p:cNvCxnSpPr>
          <p:nvPr/>
        </p:nvCxnSpPr>
        <p:spPr>
          <a:xfrm>
            <a:off x="4714086" y="891643"/>
            <a:ext cx="0" cy="48006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" idx="3"/>
            <a:endCxn id="4" idx="1"/>
          </p:cNvCxnSpPr>
          <p:nvPr/>
        </p:nvCxnSpPr>
        <p:spPr>
          <a:xfrm flipV="1">
            <a:off x="2909055" y="1594675"/>
            <a:ext cx="0" cy="339453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77007" y="89164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7007" y="502555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1524" y="89164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6017" y="569224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4639058" y="3195387"/>
            <a:ext cx="190500" cy="20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4" idx="5"/>
            <a:endCxn id="4" idx="7"/>
          </p:cNvCxnSpPr>
          <p:nvPr/>
        </p:nvCxnSpPr>
        <p:spPr>
          <a:xfrm flipV="1">
            <a:off x="6519117" y="1594675"/>
            <a:ext cx="0" cy="339453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81524" y="502555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02853" y="194456"/>
            <a:ext cx="662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6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2" grpId="0"/>
      <p:bldP spid="13" grpId="0"/>
      <p:bldP spid="14" grpId="0"/>
      <p:bldP spid="24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/>
              <a:t>পাঠ শিরোনাম</a:t>
            </a:r>
            <a:endParaRPr lang="en-US" sz="4000" b="1" dirty="0"/>
          </a:p>
        </p:txBody>
      </p:sp>
      <p:sp>
        <p:nvSpPr>
          <p:cNvPr id="4" name="Oval 3"/>
          <p:cNvSpPr/>
          <p:nvPr/>
        </p:nvSpPr>
        <p:spPr>
          <a:xfrm>
            <a:off x="2133600" y="876886"/>
            <a:ext cx="4495800" cy="4114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48050" y="2103289"/>
            <a:ext cx="18669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4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বৃত্ত </a:t>
            </a: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" y="5029200"/>
            <a:ext cx="83058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(উপপাদ্য ২</a:t>
            </a:r>
            <a:r>
              <a:rPr lang="en-US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সকল সমান জ্যা কেন্দ্র থেকে সমদূরবর্তী  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67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8082" y="609600"/>
            <a:ext cx="5780235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শিখন ফল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276600"/>
            <a:ext cx="90678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বৃত্তের বিভিন্ন অংশ চিহ্নিত করতে 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 বৃত্তের কেন্দ্র থেকে জ্যা এর দূরত্ব নির্ণয় করতে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পারবে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বৃত্ত সংক্রান্ত উপপাদ্য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০২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যুক্তিসহ প্রমান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19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 rot="10800000">
            <a:off x="662155" y="381000"/>
            <a:ext cx="3106871" cy="3124200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6585452" y="1372399"/>
            <a:ext cx="88078" cy="231432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6391606" y="1345261"/>
            <a:ext cx="75459" cy="229131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187573" y="1977862"/>
            <a:ext cx="1007287" cy="651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240145" y="800945"/>
            <a:ext cx="980402" cy="114290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1091726" y="812904"/>
            <a:ext cx="1098445" cy="110457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828800" y="1295400"/>
            <a:ext cx="852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/>
              <a:t> </a:t>
            </a:r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698825" y="269631"/>
            <a:ext cx="427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4299" y="3505200"/>
            <a:ext cx="511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79465" y="3340552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D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28410" y="238939"/>
            <a:ext cx="422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724400"/>
            <a:ext cx="88873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AB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CD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জ্যা দুইটি পরস্পর সমান ।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কেন্দ্র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AB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এর উপর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OE </a:t>
            </a:r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CD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এর উপর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OF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লম্ব , প্রমান করতে হবে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OE = OF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91001" y="269631"/>
            <a:ext cx="4953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(উপপাদ্য ২</a:t>
            </a:r>
            <a:r>
              <a:rPr lang="en-US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 সকল সমান জ্যা কেন্দ্র থেকে সমদূরবর্তী   </a:t>
            </a:r>
            <a:endParaRPr lang="en-US" sz="2800" dirty="0"/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133601" y="1880175"/>
            <a:ext cx="113140" cy="1302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2254929" y="1924457"/>
            <a:ext cx="1062495" cy="416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17424" y="1898514"/>
            <a:ext cx="333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F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4444" y="1916965"/>
            <a:ext cx="333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09798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8 -0.08534 L -0.5698 -0.0742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58" y="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07979 L -0.36667 -0.0908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33" y="-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7" grpId="0"/>
      <p:bldP spid="38" grpId="0"/>
      <p:bldP spid="39" grpId="0"/>
      <p:bldP spid="40" grpId="0"/>
      <p:bldP spid="41" grpId="0"/>
      <p:bldP spid="3" grpId="0" animBg="1"/>
      <p:bldP spid="14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822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কাজ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3006809" y="79004"/>
            <a:ext cx="3570300" cy="3702912"/>
            <a:chOff x="2361028" y="138782"/>
            <a:chExt cx="3570300" cy="3702912"/>
          </a:xfrm>
        </p:grpSpPr>
        <p:sp>
          <p:nvSpPr>
            <p:cNvPr id="4" name="Oval 3"/>
            <p:cNvSpPr/>
            <p:nvPr/>
          </p:nvSpPr>
          <p:spPr>
            <a:xfrm rot="10800000">
              <a:off x="2361028" y="138782"/>
              <a:ext cx="3434919" cy="3482783"/>
            </a:xfrm>
            <a:prstGeom prst="ellipse">
              <a:avLst/>
            </a:prstGeom>
            <a:ln w="762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 flipH="1">
              <a:off x="2943074" y="2000315"/>
              <a:ext cx="121016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endCxn id="13" idx="1"/>
            </p:cNvCxnSpPr>
            <p:nvPr/>
          </p:nvCxnSpPr>
          <p:spPr>
            <a:xfrm flipV="1">
              <a:off x="4169971" y="623659"/>
              <a:ext cx="1018704" cy="135415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2872834" y="623658"/>
              <a:ext cx="1277603" cy="129381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789065" y="1295399"/>
              <a:ext cx="8522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/>
                <a:t> </a:t>
              </a:r>
              <a:r>
                <a:rPr lang="en-US" sz="3200" dirty="0" smtClean="0"/>
                <a:t>o</a:t>
              </a:r>
              <a:endParaRPr lang="en-US" sz="3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59090" y="269630"/>
              <a:ext cx="4274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A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96071" y="3195363"/>
              <a:ext cx="5111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B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21728" y="3145974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D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88675" y="238938"/>
              <a:ext cx="42269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NikoshBAN" pitchFamily="2" charset="0"/>
                  <a:cs typeface="NikoshBAN" pitchFamily="2" charset="0"/>
                </a:rPr>
                <a:t>c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77689" y="1898513"/>
              <a:ext cx="333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F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90800" y="1881935"/>
              <a:ext cx="2714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E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111016" y="1935190"/>
              <a:ext cx="113140" cy="13025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5277689" y="549380"/>
              <a:ext cx="53794" cy="257776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2872441" y="608418"/>
              <a:ext cx="70633" cy="25223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4167586" y="2000315"/>
              <a:ext cx="121016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0" y="3840680"/>
                <a:ext cx="513973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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AOE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ও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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COF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ত্রিভুজদ্বয়ের মধ্যে </a:t>
                </a:r>
              </a:p>
              <a:p>
                <a:pPr algn="ctr"/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OA = OC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200" b="1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3200" b="1" dirty="0" smtClean="0">
                    <a:latin typeface="NikoshBAN" pitchFamily="2" charset="0"/>
                  </a:rPr>
                  <a:t>AE = CF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sz="3200" b="1" dirty="0" smtClean="0">
                    <a:latin typeface="NikoshBAN" pitchFamily="2" charset="0"/>
                  </a:rPr>
                  <a:t>AEO =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en-US" sz="3200" b="1" dirty="0" smtClean="0">
                    <a:latin typeface="NikoshBAN" pitchFamily="2" charset="0"/>
                  </a:rPr>
                  <a:t>COF</a:t>
                </a:r>
                <a:endParaRPr lang="bn-IN" sz="3200" b="1" dirty="0" smtClean="0">
                  <a:latin typeface="NikoshBAN" pitchFamily="2" charset="0"/>
                </a:endParaRPr>
              </a:p>
              <a:p>
                <a:pPr algn="ctr"/>
                <a:r>
                  <a:rPr lang="en-US" sz="3200" dirty="0">
                    <a:latin typeface="NikoshBAN" pitchFamily="2" charset="0"/>
                    <a:cs typeface="NikoshBAN" pitchFamily="2" charset="0"/>
                    <a:sym typeface="Symbol"/>
                  </a:rPr>
                  <a:t>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AOE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≅</m:t>
                    </m:r>
                    <m:r>
                      <a:rPr lang="bn-IN" sz="32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  <a:sym typeface="Symbol"/>
                  </a:rPr>
                  <a:t>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COF</a:t>
                </a:r>
                <a:endParaRPr lang="bn-IN" sz="3200" b="1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3200" b="1" dirty="0" smtClean="0">
                    <a:latin typeface="NikoshBAN" pitchFamily="2" charset="0"/>
                  </a:rPr>
                  <a:t>OE  =  OF 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40680"/>
                <a:ext cx="5139730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2254" t="-5600" r="-6168" b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39049" y="4349262"/>
                <a:ext cx="339467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একই বৃত্তের ব্যাসার্ধ</a:t>
                </a:r>
              </a:p>
              <a:p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AB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=   </a:t>
                </a:r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CD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AB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NikoshBAN" pitchFamily="2" charset="0"/>
                      </a:rPr>
                      <m:t>⊥</m:t>
                    </m:r>
                  </m:oMath>
                </a14:m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OE,  CD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⊥</m:t>
                    </m:r>
                  </m:oMath>
                </a14:m>
                <a:r>
                  <a:rPr lang="en-US" sz="2800" dirty="0" smtClean="0"/>
                  <a:t>OF</a:t>
                </a:r>
                <a:endParaRPr lang="en-US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049" y="4349262"/>
                <a:ext cx="3394670" cy="1569660"/>
              </a:xfrm>
              <a:prstGeom prst="rect">
                <a:avLst/>
              </a:prstGeom>
              <a:blipFill rotWithShape="1">
                <a:blip r:embed="rId3"/>
                <a:stretch>
                  <a:fillRect l="-4488" t="-8915" b="-147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273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</TotalTime>
  <Words>245</Words>
  <Application>Microsoft Office PowerPoint</Application>
  <PresentationFormat>On-screen Show (4:3)</PresentationFormat>
  <Paragraphs>87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Microsoft</cp:lastModifiedBy>
  <cp:revision>201</cp:revision>
  <dcterms:created xsi:type="dcterms:W3CDTF">2006-08-16T00:00:00Z</dcterms:created>
  <dcterms:modified xsi:type="dcterms:W3CDTF">2018-05-11T08:37:22Z</dcterms:modified>
</cp:coreProperties>
</file>